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4" r:id="rId6"/>
    <p:sldId id="266" r:id="rId7"/>
    <p:sldId id="267" r:id="rId8"/>
    <p:sldId id="269" r:id="rId9"/>
    <p:sldId id="271" r:id="rId10"/>
    <p:sldId id="27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76A72-2C7B-460B-8994-0187BE87F19C}">
  <a:tblStyle styleId="{4CE76A72-2C7B-460B-8994-0187BE87F1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4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f2e713e0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df2e713e0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f2e713e0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f2e713e0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2;p14">
            <a:extLst>
              <a:ext uri="{FF2B5EF4-FFF2-40B4-BE49-F238E27FC236}">
                <a16:creationId xmlns:a16="http://schemas.microsoft.com/office/drawing/2014/main" id="{DA90E36F-212F-0A09-86AE-FE758D0A0944}"/>
              </a:ext>
            </a:extLst>
          </p:cNvPr>
          <p:cNvSpPr txBox="1"/>
          <p:nvPr/>
        </p:nvSpPr>
        <p:spPr>
          <a:xfrm>
            <a:off x="2144902" y="838306"/>
            <a:ext cx="474685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0613</a:t>
            </a:r>
            <a:endParaRPr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2BDF89-1725-1F8F-02F9-1E5C1FDC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-12547"/>
            <a:ext cx="9141292" cy="51435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2A01F4F1-344D-7E7D-2DB1-ED9F43BD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補充資料</a:t>
            </a:r>
            <a:r>
              <a:rPr lang="en-US" altLang="zh-TW" dirty="0"/>
              <a:t>(</a:t>
            </a:r>
            <a:r>
              <a:rPr lang="zh-TW" altLang="en-US" dirty="0"/>
              <a:t>判斷屈膝次數是否增加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99355D-F64E-7F48-1251-B4A84F4EF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1690687"/>
            <a:ext cx="84677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2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443650" y="2248500"/>
            <a:ext cx="42567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solidFill>
                  <a:schemeClr val="dk2"/>
                </a:solidFill>
              </a:rPr>
              <a:t>站立屈膝演算法</a:t>
            </a:r>
            <a:endParaRPr sz="3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2BDF89-1725-1F8F-02F9-1E5C1FDC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-12547"/>
            <a:ext cx="9141292" cy="51435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2A01F4F1-344D-7E7D-2DB1-ED9F43BD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動作標準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ECBE91-140D-0021-7DB1-824E39000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兩腿抬起算一次，抬起高度為站直時，髖骨與膝蓋的中間。</a:t>
            </a:r>
          </a:p>
        </p:txBody>
      </p:sp>
    </p:spTree>
    <p:extLst>
      <p:ext uri="{BB962C8B-B14F-4D97-AF65-F5344CB8AC3E}">
        <p14:creationId xmlns:p14="http://schemas.microsoft.com/office/powerpoint/2010/main" val="319151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" y="1245025"/>
            <a:ext cx="2598025" cy="3565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" name="Google Shape;69;p15"/>
          <p:cNvGraphicFramePr/>
          <p:nvPr/>
        </p:nvGraphicFramePr>
        <p:xfrm>
          <a:off x="4248475" y="1017725"/>
          <a:ext cx="3458975" cy="35658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鼻子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左手腕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左眼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右手腕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右眼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左髖骨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左耳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右髖骨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右耳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左膝蓋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左肩膀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右膝蓋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右肩膀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左腳踝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左手肘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右腳踝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右手肘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脖子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3200" b="1" dirty="0"/>
              <a:t>關節點標記(Label)方式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A50303-EB40-C248-BE29-F24E81C9A5C2}"/>
              </a:ext>
            </a:extLst>
          </p:cNvPr>
          <p:cNvSpPr/>
          <p:nvPr/>
        </p:nvSpPr>
        <p:spPr>
          <a:xfrm>
            <a:off x="1100920" y="2825702"/>
            <a:ext cx="1196283" cy="175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72C010-69F3-FE85-D150-38D192CFE594}"/>
              </a:ext>
            </a:extLst>
          </p:cNvPr>
          <p:cNvSpPr/>
          <p:nvPr/>
        </p:nvSpPr>
        <p:spPr>
          <a:xfrm>
            <a:off x="5947536" y="1814320"/>
            <a:ext cx="1759914" cy="237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2BDF89-1725-1F8F-02F9-1E5C1FDC86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-12547"/>
            <a:ext cx="9141292" cy="51435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2A01F4F1-344D-7E7D-2DB1-ED9F43BD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站立屈膝 </a:t>
            </a:r>
            <a:r>
              <a:rPr lang="en-US" altLang="zh-TW" dirty="0"/>
              <a:t>- </a:t>
            </a:r>
            <a:r>
              <a:rPr lang="zh-TW" altLang="en-US" dirty="0"/>
              <a:t>提取基準線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05CAD5-96D2-A7EA-438E-27E9C069F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44" t="19917" r="6844" b="3877"/>
          <a:stretch/>
        </p:blipFill>
        <p:spPr>
          <a:xfrm>
            <a:off x="6126765" y="859827"/>
            <a:ext cx="2797229" cy="3763764"/>
          </a:xfrm>
          <a:prstGeom prst="rect">
            <a:avLst/>
          </a:prstGeo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ECBE91-140D-0021-7DB1-824E39000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兩腿抬起算一次，抬起高度為</a:t>
            </a:r>
            <a:r>
              <a:rPr lang="zh-TW" altLang="en-US" dirty="0">
                <a:solidFill>
                  <a:srgbClr val="FF0000"/>
                </a:solidFill>
              </a:rPr>
              <a:t>站直時，髖骨與膝蓋的中間</a:t>
            </a:r>
            <a:endParaRPr lang="en-US" altLang="zh-TW" dirty="0">
              <a:solidFill>
                <a:srgbClr val="FF0000"/>
              </a:solidFill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判斷肩膀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髖骨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膝關節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腳踝是否可信</a:t>
            </a:r>
            <a:r>
              <a:rPr lang="en-US" altLang="zh-TW" dirty="0">
                <a:solidFill>
                  <a:schemeClr val="tx1"/>
                </a:solidFill>
              </a:rPr>
              <a:t>(confidence)</a:t>
            </a:r>
          </a:p>
          <a:p>
            <a:pP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判斷肩膀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髖骨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膝關節是否垂直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Ex:</a:t>
            </a:r>
            <a:r>
              <a:rPr lang="zh-TW" altLang="en-US" dirty="0">
                <a:solidFill>
                  <a:schemeClr val="tx1"/>
                </a:solidFill>
              </a:rPr>
              <a:t>判斷左髖骨</a:t>
            </a:r>
            <a:r>
              <a:rPr lang="en-US" altLang="zh-TW" dirty="0">
                <a:solidFill>
                  <a:schemeClr val="tx1"/>
                </a:solidFill>
              </a:rPr>
              <a:t>(11)</a:t>
            </a:r>
            <a:r>
              <a:rPr lang="zh-TW" altLang="en-US" dirty="0">
                <a:solidFill>
                  <a:schemeClr val="tx1"/>
                </a:solidFill>
              </a:rPr>
              <a:t>及左膝</a:t>
            </a:r>
            <a:r>
              <a:rPr lang="en-US" altLang="zh-TW" dirty="0">
                <a:solidFill>
                  <a:schemeClr val="tx1"/>
                </a:solidFill>
              </a:rPr>
              <a:t>(13)</a:t>
            </a:r>
            <a:r>
              <a:rPr lang="zh-TW" altLang="en-US" dirty="0">
                <a:solidFill>
                  <a:schemeClr val="tx1"/>
                </a:solidFill>
              </a:rPr>
              <a:t>是否垂直</a:t>
            </a:r>
            <a:endParaRPr lang="en-US" altLang="zh-TW" dirty="0">
              <a:solidFill>
                <a:schemeClr val="tx1"/>
              </a:solidFill>
            </a:endParaRPr>
          </a:p>
          <a:p>
            <a:pPr marL="596900" lvl="1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取得左髖骨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座標</a:t>
            </a:r>
            <a:r>
              <a:rPr lang="zh-TW" altLang="en-US" dirty="0">
                <a:solidFill>
                  <a:schemeClr val="tx1"/>
                </a:solidFill>
              </a:rPr>
              <a:t>及左膝</a:t>
            </a:r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座標</a:t>
            </a:r>
            <a:r>
              <a:rPr lang="zh-TW" altLang="en-US" dirty="0">
                <a:solidFill>
                  <a:schemeClr val="tx1"/>
                </a:solidFill>
              </a:rPr>
              <a:t>差值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若差值小於</a:t>
            </a:r>
            <a:endParaRPr lang="en-US" altLang="zh-TW" dirty="0">
              <a:solidFill>
                <a:schemeClr val="tx1"/>
              </a:solidFill>
            </a:endParaRPr>
          </a:p>
          <a:p>
            <a:pPr marL="596900" lvl="1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誤差則判斷為垂直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判斷肩膀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髖骨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膝關節是否水平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en-US" altLang="zh-TW" dirty="0">
                <a:solidFill>
                  <a:schemeClr val="tx1"/>
                </a:solidFill>
              </a:rPr>
              <a:t>Ex:</a:t>
            </a:r>
            <a:r>
              <a:rPr lang="zh-TW" altLang="en-US" dirty="0">
                <a:solidFill>
                  <a:schemeClr val="tx1"/>
                </a:solidFill>
              </a:rPr>
              <a:t>判斷左髖骨</a:t>
            </a:r>
            <a:r>
              <a:rPr lang="en-US" altLang="zh-TW" dirty="0">
                <a:solidFill>
                  <a:schemeClr val="tx1"/>
                </a:solidFill>
              </a:rPr>
              <a:t>(11)</a:t>
            </a:r>
            <a:r>
              <a:rPr lang="zh-TW" altLang="en-US" dirty="0">
                <a:solidFill>
                  <a:schemeClr val="tx1"/>
                </a:solidFill>
              </a:rPr>
              <a:t>及右髖骨</a:t>
            </a:r>
            <a:r>
              <a:rPr lang="en-US" altLang="zh-TW" dirty="0">
                <a:solidFill>
                  <a:schemeClr val="tx1"/>
                </a:solidFill>
              </a:rPr>
              <a:t>(12)</a:t>
            </a:r>
            <a:r>
              <a:rPr lang="zh-TW" altLang="en-US" dirty="0">
                <a:solidFill>
                  <a:schemeClr val="tx1"/>
                </a:solidFill>
              </a:rPr>
              <a:t>是否水平</a:t>
            </a:r>
            <a:endParaRPr lang="en-US" altLang="zh-TW" dirty="0">
              <a:solidFill>
                <a:schemeClr val="tx1"/>
              </a:solidFill>
            </a:endParaRPr>
          </a:p>
          <a:p>
            <a:pPr marL="596900" lvl="1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取得左髖骨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座標</a:t>
            </a:r>
            <a:r>
              <a:rPr lang="zh-TW" altLang="en-US" dirty="0">
                <a:solidFill>
                  <a:schemeClr val="tx1"/>
                </a:solidFill>
              </a:rPr>
              <a:t>及右髖骨</a:t>
            </a:r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座標</a:t>
            </a:r>
            <a:r>
              <a:rPr lang="zh-TW" altLang="en-US" dirty="0">
                <a:solidFill>
                  <a:schemeClr val="tx1"/>
                </a:solidFill>
              </a:rPr>
              <a:t>差值</a:t>
            </a:r>
            <a:r>
              <a:rPr lang="en-US" altLang="zh-TW" dirty="0">
                <a:solidFill>
                  <a:schemeClr val="tx1"/>
                </a:solidFill>
              </a:rPr>
              <a:t>,</a:t>
            </a:r>
            <a:r>
              <a:rPr lang="zh-TW" altLang="en-US" dirty="0">
                <a:solidFill>
                  <a:schemeClr val="tx1"/>
                </a:solidFill>
              </a:rPr>
              <a:t>若差值小於</a:t>
            </a:r>
            <a:endParaRPr lang="en-US" altLang="zh-TW" dirty="0">
              <a:solidFill>
                <a:schemeClr val="tx1"/>
              </a:solidFill>
            </a:endParaRPr>
          </a:p>
          <a:p>
            <a:pPr marL="596900" lvl="1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誤差則判斷為水平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當</a:t>
            </a:r>
            <a:r>
              <a:rPr lang="zh-TW" altLang="en-US" dirty="0">
                <a:solidFill>
                  <a:srgbClr val="FF0000"/>
                </a:solidFill>
              </a:rPr>
              <a:t>條件</a:t>
            </a:r>
            <a:r>
              <a:rPr lang="en-US" altLang="zh-TW" dirty="0">
                <a:solidFill>
                  <a:srgbClr val="FF0000"/>
                </a:solidFill>
              </a:rPr>
              <a:t>1,2,3</a:t>
            </a:r>
            <a:r>
              <a:rPr lang="zh-TW" altLang="en-US" dirty="0">
                <a:solidFill>
                  <a:srgbClr val="FF0000"/>
                </a:solidFill>
              </a:rPr>
              <a:t>達成時取得基準線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髖骨與膝蓋的中間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>
              <a:buFont typeface="+mj-lt"/>
              <a:buAutoNum type="arabicPeriod"/>
            </a:pPr>
            <a:endParaRPr lang="en-US" altLang="zh-TW" dirty="0"/>
          </a:p>
          <a:p>
            <a:pPr marL="114300" indent="0">
              <a:buNone/>
            </a:pP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CA5EB5-4EC1-81C0-C399-1C6D8D3B2CB0}"/>
              </a:ext>
            </a:extLst>
          </p:cNvPr>
          <p:cNvSpPr/>
          <p:nvPr/>
        </p:nvSpPr>
        <p:spPr>
          <a:xfrm>
            <a:off x="6927237" y="1959364"/>
            <a:ext cx="1196283" cy="279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8BD892E-A0C1-ACF3-0FAC-1A5BAB0B10A9}"/>
              </a:ext>
            </a:extLst>
          </p:cNvPr>
          <p:cNvSpPr/>
          <p:nvPr/>
        </p:nvSpPr>
        <p:spPr>
          <a:xfrm>
            <a:off x="7049229" y="2272621"/>
            <a:ext cx="145471" cy="129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7F5F0F0-D80B-F0E7-C87C-A24CA46B314D}"/>
              </a:ext>
            </a:extLst>
          </p:cNvPr>
          <p:cNvSpPr/>
          <p:nvPr/>
        </p:nvSpPr>
        <p:spPr>
          <a:xfrm>
            <a:off x="7763945" y="2272621"/>
            <a:ext cx="145471" cy="129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FEB1A95-B4D4-DA21-320B-C22B612A9E74}"/>
              </a:ext>
            </a:extLst>
          </p:cNvPr>
          <p:cNvSpPr/>
          <p:nvPr/>
        </p:nvSpPr>
        <p:spPr>
          <a:xfrm>
            <a:off x="7108944" y="3607553"/>
            <a:ext cx="145471" cy="129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D661084-0A93-0190-44BD-E2E11B8E6CBC}"/>
              </a:ext>
            </a:extLst>
          </p:cNvPr>
          <p:cNvSpPr/>
          <p:nvPr/>
        </p:nvSpPr>
        <p:spPr>
          <a:xfrm>
            <a:off x="7750090" y="3593699"/>
            <a:ext cx="145471" cy="129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AC97A8-049B-7F5D-FB0B-6568412A2E9F}"/>
              </a:ext>
            </a:extLst>
          </p:cNvPr>
          <p:cNvSpPr/>
          <p:nvPr/>
        </p:nvSpPr>
        <p:spPr>
          <a:xfrm>
            <a:off x="7705062" y="4568875"/>
            <a:ext cx="145471" cy="129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DC2B6AA-4B40-C507-1973-6B0696310486}"/>
              </a:ext>
            </a:extLst>
          </p:cNvPr>
          <p:cNvSpPr/>
          <p:nvPr/>
        </p:nvSpPr>
        <p:spPr>
          <a:xfrm>
            <a:off x="7121964" y="4568875"/>
            <a:ext cx="145471" cy="129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B875002-360E-F3EC-E951-E9A578E142A4}"/>
              </a:ext>
            </a:extLst>
          </p:cNvPr>
          <p:cNvCxnSpPr/>
          <p:nvPr/>
        </p:nvCxnSpPr>
        <p:spPr>
          <a:xfrm>
            <a:off x="5575777" y="2337564"/>
            <a:ext cx="0" cy="1334932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2A11B19-869D-44BE-092B-68209A8D791F}"/>
              </a:ext>
            </a:extLst>
          </p:cNvPr>
          <p:cNvGrpSpPr/>
          <p:nvPr/>
        </p:nvGrpSpPr>
        <p:grpSpPr>
          <a:xfrm>
            <a:off x="5520291" y="2337564"/>
            <a:ext cx="1588653" cy="1334932"/>
            <a:chOff x="5520291" y="2337564"/>
            <a:chExt cx="1588653" cy="1334932"/>
          </a:xfrm>
        </p:grpSpPr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D7C7A9FD-D2C6-F41C-CDBF-E0738B509EEF}"/>
                </a:ext>
              </a:extLst>
            </p:cNvPr>
            <p:cNvCxnSpPr/>
            <p:nvPr/>
          </p:nvCxnSpPr>
          <p:spPr>
            <a:xfrm flipH="1">
              <a:off x="5575777" y="2337564"/>
              <a:ext cx="1533167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82D2F646-DC06-D647-DDDA-C54DB85C459B}"/>
                </a:ext>
              </a:extLst>
            </p:cNvPr>
            <p:cNvCxnSpPr/>
            <p:nvPr/>
          </p:nvCxnSpPr>
          <p:spPr>
            <a:xfrm flipH="1">
              <a:off x="5575777" y="3672496"/>
              <a:ext cx="1533167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9E1F5FB9-013A-510D-F0D0-6E98DC0C3E97}"/>
                </a:ext>
              </a:extLst>
            </p:cNvPr>
            <p:cNvSpPr txBox="1"/>
            <p:nvPr/>
          </p:nvSpPr>
          <p:spPr>
            <a:xfrm>
              <a:off x="5520291" y="2629256"/>
              <a:ext cx="11314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000" dirty="0">
                  <a:solidFill>
                    <a:schemeClr val="accent1"/>
                  </a:solidFill>
                </a:rPr>
                <a:t>膝蓋到髖骨距離</a:t>
              </a:r>
            </a:p>
          </p:txBody>
        </p:sp>
      </p:grpSp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EBD0FFA8-5CE7-865B-D834-A738F8FADE62}"/>
              </a:ext>
            </a:extLst>
          </p:cNvPr>
          <p:cNvCxnSpPr/>
          <p:nvPr/>
        </p:nvCxnSpPr>
        <p:spPr>
          <a:xfrm flipH="1">
            <a:off x="5588797" y="3034250"/>
            <a:ext cx="153316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03B88C0B-675C-F201-1B49-B248DA6D4BF5}"/>
              </a:ext>
            </a:extLst>
          </p:cNvPr>
          <p:cNvSpPr txBox="1"/>
          <p:nvPr/>
        </p:nvSpPr>
        <p:spPr>
          <a:xfrm>
            <a:off x="4901703" y="292325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</a:rPr>
              <a:t>基準線</a:t>
            </a:r>
          </a:p>
        </p:txBody>
      </p:sp>
    </p:spTree>
    <p:extLst>
      <p:ext uri="{BB962C8B-B14F-4D97-AF65-F5344CB8AC3E}">
        <p14:creationId xmlns:p14="http://schemas.microsoft.com/office/powerpoint/2010/main" val="2331680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2BDF89-1725-1F8F-02F9-1E5C1FDC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-12547"/>
            <a:ext cx="9141292" cy="51435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2A01F4F1-344D-7E7D-2DB1-ED9F43BD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站立屈膝演算法</a:t>
            </a:r>
            <a:r>
              <a:rPr lang="en-US" altLang="zh-TW" dirty="0"/>
              <a:t>(</a:t>
            </a:r>
            <a:r>
              <a:rPr lang="zh-TW" altLang="en-US" dirty="0"/>
              <a:t>以左膝為範例演示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CECBE91-140D-0021-7DB1-824E39000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兩腿抬起算一次，抬起高度為站直時，髖骨與膝蓋的中間。</a:t>
            </a:r>
            <a:endParaRPr lang="en-US" altLang="zh-TW" dirty="0"/>
          </a:p>
          <a:p>
            <a:pP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以髖骨關鍵點</a:t>
            </a:r>
            <a:r>
              <a:rPr lang="en-US" altLang="zh-TW" dirty="0">
                <a:solidFill>
                  <a:schemeClr val="tx1"/>
                </a:solidFill>
              </a:rPr>
              <a:t>+</a:t>
            </a:r>
            <a:r>
              <a:rPr lang="zh-TW" altLang="en-US" dirty="0">
                <a:solidFill>
                  <a:srgbClr val="FF0000"/>
                </a:solidFill>
              </a:rPr>
              <a:t>膝蓋到髖骨的距離</a:t>
            </a:r>
            <a:r>
              <a:rPr lang="en-US" altLang="zh-TW" dirty="0">
                <a:solidFill>
                  <a:srgbClr val="FF0000"/>
                </a:solidFill>
              </a:rPr>
              <a:t>/2</a:t>
            </a:r>
            <a:r>
              <a:rPr lang="zh-TW" altLang="en-US" dirty="0">
                <a:solidFill>
                  <a:schemeClr val="tx1"/>
                </a:solidFill>
              </a:rPr>
              <a:t>為基準線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當膝蓋高於基準點時判斷為一次單邊屈膝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zh-TW" altLang="en-US" dirty="0">
                <a:solidFill>
                  <a:schemeClr val="tx1"/>
                </a:solidFill>
              </a:rPr>
              <a:t>兩邊屈膝各一次則站立屈膝次數</a:t>
            </a:r>
            <a:r>
              <a:rPr lang="en-US" altLang="zh-TW" dirty="0">
                <a:solidFill>
                  <a:schemeClr val="tx1"/>
                </a:solidFill>
              </a:rPr>
              <a:t>+1</a:t>
            </a:r>
          </a:p>
          <a:p>
            <a:pPr>
              <a:buFont typeface="+mj-lt"/>
              <a:buAutoNum type="arabicPeriod"/>
            </a:pP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290DFEE-3FA7-E9BB-F9C2-2529C2931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356" y="992043"/>
            <a:ext cx="2046794" cy="3737264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F008E48-0BCC-BF5E-DC7B-D028F4232968}"/>
              </a:ext>
            </a:extLst>
          </p:cNvPr>
          <p:cNvCxnSpPr/>
          <p:nvPr/>
        </p:nvCxnSpPr>
        <p:spPr>
          <a:xfrm>
            <a:off x="6046665" y="2469184"/>
            <a:ext cx="0" cy="66194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846ED68-EB75-DC75-CE94-CB66DE9D60BA}"/>
              </a:ext>
            </a:extLst>
          </p:cNvPr>
          <p:cNvCxnSpPr>
            <a:cxnSpLocks/>
          </p:cNvCxnSpPr>
          <p:nvPr/>
        </p:nvCxnSpPr>
        <p:spPr>
          <a:xfrm flipH="1" flipV="1">
            <a:off x="6046665" y="2448403"/>
            <a:ext cx="2177068" cy="2819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636401E-7550-9AC6-0C28-D0135FA24FE5}"/>
              </a:ext>
            </a:extLst>
          </p:cNvPr>
          <p:cNvCxnSpPr>
            <a:cxnSpLocks/>
          </p:cNvCxnSpPr>
          <p:nvPr/>
        </p:nvCxnSpPr>
        <p:spPr>
          <a:xfrm flipH="1">
            <a:off x="6046665" y="3138056"/>
            <a:ext cx="2031597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9988E9-AB59-A121-DC42-203F0FD10248}"/>
              </a:ext>
            </a:extLst>
          </p:cNvPr>
          <p:cNvSpPr txBox="1"/>
          <p:nvPr/>
        </p:nvSpPr>
        <p:spPr>
          <a:xfrm>
            <a:off x="5991178" y="2648459"/>
            <a:ext cx="1192395" cy="135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膝蓋到髖骨距離</a:t>
            </a:r>
            <a:r>
              <a:rPr lang="en-US" altLang="zh-TW" sz="1000" dirty="0"/>
              <a:t>/2</a:t>
            </a:r>
            <a:endParaRPr lang="zh-TW" altLang="en-US" sz="1000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34A64CD-7695-6C35-1286-890DCBCECB01}"/>
              </a:ext>
            </a:extLst>
          </p:cNvPr>
          <p:cNvSpPr/>
          <p:nvPr/>
        </p:nvSpPr>
        <p:spPr>
          <a:xfrm>
            <a:off x="8005527" y="2583516"/>
            <a:ext cx="145471" cy="129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48EB7BE7-3E48-D405-F707-123D46E768AF}"/>
              </a:ext>
            </a:extLst>
          </p:cNvPr>
          <p:cNvSpPr/>
          <p:nvPr/>
        </p:nvSpPr>
        <p:spPr>
          <a:xfrm>
            <a:off x="8078262" y="2408489"/>
            <a:ext cx="145471" cy="129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上 18">
            <a:extLst>
              <a:ext uri="{FF2B5EF4-FFF2-40B4-BE49-F238E27FC236}">
                <a16:creationId xmlns:a16="http://schemas.microsoft.com/office/drawing/2014/main" id="{F7194C10-5FA1-45DB-1930-77A4887E92DD}"/>
              </a:ext>
            </a:extLst>
          </p:cNvPr>
          <p:cNvSpPr/>
          <p:nvPr/>
        </p:nvSpPr>
        <p:spPr>
          <a:xfrm>
            <a:off x="7967424" y="2692264"/>
            <a:ext cx="256309" cy="96533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2092DF-FBC9-3146-6FA4-1313CCE11BD0}"/>
              </a:ext>
            </a:extLst>
          </p:cNvPr>
          <p:cNvSpPr txBox="1"/>
          <p:nvPr/>
        </p:nvSpPr>
        <p:spPr>
          <a:xfrm>
            <a:off x="5444832" y="299951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</a:rPr>
              <a:t>基準線</a:t>
            </a:r>
          </a:p>
        </p:txBody>
      </p:sp>
    </p:spTree>
    <p:extLst>
      <p:ext uri="{BB962C8B-B14F-4D97-AF65-F5344CB8AC3E}">
        <p14:creationId xmlns:p14="http://schemas.microsoft.com/office/powerpoint/2010/main" val="48564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2BDF89-1725-1F8F-02F9-1E5C1FDC8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" y="-12547"/>
            <a:ext cx="9141292" cy="51435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2A01F4F1-344D-7E7D-2DB1-ED9F43BD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正面</a:t>
            </a:r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5" name="站立屈膝">
            <a:hlinkClick r:id="" action="ppaction://media"/>
            <a:extLst>
              <a:ext uri="{FF2B5EF4-FFF2-40B4-BE49-F238E27FC236}">
                <a16:creationId xmlns:a16="http://schemas.microsoft.com/office/drawing/2014/main" id="{14E598E9-1DFD-808F-63AB-54E185D69A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8867" y="625841"/>
            <a:ext cx="6863433" cy="386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0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2BDF89-1725-1F8F-02F9-1E5C1FDC8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" y="-12547"/>
            <a:ext cx="9141292" cy="51435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2A01F4F1-344D-7E7D-2DB1-ED9F43BD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側面</a:t>
            </a:r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2" name="站立屈膝2">
            <a:hlinkClick r:id="" action="ppaction://media"/>
            <a:extLst>
              <a:ext uri="{FF2B5EF4-FFF2-40B4-BE49-F238E27FC236}">
                <a16:creationId xmlns:a16="http://schemas.microsoft.com/office/drawing/2014/main" id="{7EC57E4F-FAE4-3949-4D64-86643D448D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62735" y="613413"/>
            <a:ext cx="6937106" cy="390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2BDF89-1725-1F8F-02F9-1E5C1FDC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-12547"/>
            <a:ext cx="9141292" cy="5143500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2A01F4F1-344D-7E7D-2DB1-ED9F43BD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補充資料</a:t>
            </a:r>
            <a:r>
              <a:rPr lang="en-US" altLang="zh-TW" dirty="0"/>
              <a:t>(</a:t>
            </a:r>
            <a:r>
              <a:rPr lang="zh-TW" altLang="en-US" dirty="0"/>
              <a:t>判斷是否站直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A846658-28FF-120B-DA1D-01239C1F1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07" y="1017725"/>
            <a:ext cx="2648952" cy="10549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A3C299-17F5-6554-B632-9770C6D8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959" y="1017725"/>
            <a:ext cx="4136858" cy="193791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A0FD6F-FD8B-E58F-99C5-FC69589D7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07" y="3299487"/>
            <a:ext cx="76295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440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325</Words>
  <Application>Microsoft Office PowerPoint</Application>
  <PresentationFormat>如螢幕大小 (16:9)</PresentationFormat>
  <Paragraphs>68</Paragraphs>
  <Slides>10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PowerPoint 簡報</vt:lpstr>
      <vt:lpstr>PowerPoint 簡報</vt:lpstr>
      <vt:lpstr>動作標準</vt:lpstr>
      <vt:lpstr>關節點標記(Label)方式 </vt:lpstr>
      <vt:lpstr>站立屈膝 - 提取基準線</vt:lpstr>
      <vt:lpstr>站立屈膝演算法(以左膝為範例演示)</vt:lpstr>
      <vt:lpstr>正面Demo</vt:lpstr>
      <vt:lpstr>側面Demo</vt:lpstr>
      <vt:lpstr>補充資料(判斷是否站直)</vt:lpstr>
      <vt:lpstr>補充資料(判斷屈膝次數是否增加)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simplelife</dc:creator>
  <cp:lastModifiedBy>品昇 陳</cp:lastModifiedBy>
  <cp:revision>9</cp:revision>
  <dcterms:modified xsi:type="dcterms:W3CDTF">2024-06-10T15:29:07Z</dcterms:modified>
</cp:coreProperties>
</file>